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20"/>
  </p:notesMasterIdLst>
  <p:sldIdLst>
    <p:sldId id="272" r:id="rId2"/>
    <p:sldId id="273" r:id="rId3"/>
    <p:sldId id="274" r:id="rId4"/>
    <p:sldId id="275" r:id="rId5"/>
    <p:sldId id="271" r:id="rId6"/>
    <p:sldId id="276" r:id="rId7"/>
    <p:sldId id="278" r:id="rId8"/>
    <p:sldId id="280" r:id="rId9"/>
    <p:sldId id="282" r:id="rId10"/>
    <p:sldId id="284" r:id="rId11"/>
    <p:sldId id="285" r:id="rId12"/>
    <p:sldId id="286" r:id="rId13"/>
    <p:sldId id="287" r:id="rId14"/>
    <p:sldId id="288" r:id="rId15"/>
    <p:sldId id="290" r:id="rId16"/>
    <p:sldId id="293" r:id="rId17"/>
    <p:sldId id="291" r:id="rId18"/>
    <p:sldId id="29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90959" autoAdjust="0"/>
  </p:normalViewPr>
  <p:slideViewPr>
    <p:cSldViewPr snapToGrid="0">
      <p:cViewPr varScale="1">
        <p:scale>
          <a:sx n="66" d="100"/>
          <a:sy n="66" d="100"/>
        </p:scale>
        <p:origin x="2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b="1" i="1" u="none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Porcentaje</a:t>
            </a:r>
            <a:r>
              <a:rPr lang="es-AR" b="1" i="1" u="none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alumnos q finalizaron unidades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8352637989659926E-2"/>
          <c:y val="0.3379754595576826"/>
          <c:w val="0.91791628401083247"/>
          <c:h val="0.3801518171083153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1D8-4F27-8DA4-773ED7D94EBA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1D8-4F27-8DA4-773ED7D94EBA}"/>
              </c:ext>
            </c:extLst>
          </c:dPt>
          <c:dPt>
            <c:idx val="3"/>
            <c:bubble3D val="0"/>
            <c:spPr>
              <a:solidFill>
                <a:srgbClr val="FF66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1D8-4F27-8DA4-773ED7D94EBA}"/>
              </c:ext>
            </c:extLst>
          </c:dPt>
          <c:dPt>
            <c:idx val="4"/>
            <c:bubble3D val="0"/>
            <c:spPr>
              <a:solidFill>
                <a:srgbClr val="FF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1D8-4F27-8DA4-773ED7D94EBA}"/>
              </c:ext>
            </c:extLst>
          </c:dPt>
          <c:cat>
            <c:strRef>
              <c:f>Sheet1!$A$2:$A$6</c:f>
              <c:strCache>
                <c:ptCount val="5"/>
                <c:pt idx="0">
                  <c:v>Unidad 1</c:v>
                </c:pt>
                <c:pt idx="1">
                  <c:v>Unidad 2</c:v>
                </c:pt>
                <c:pt idx="2">
                  <c:v>Unidad 3</c:v>
                </c:pt>
                <c:pt idx="3">
                  <c:v>Unidad 4</c:v>
                </c:pt>
                <c:pt idx="4">
                  <c:v>Unidad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4.2</c:v>
                </c:pt>
                <c:pt idx="2">
                  <c:v>1.4</c:v>
                </c:pt>
                <c:pt idx="3">
                  <c:v>1.2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D8-4F27-8DA4-773ED7D94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012306665363E-2"/>
          <c:y val="0.8070812746486572"/>
          <c:w val="0.90235240061083932"/>
          <c:h val="0.192918725351342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dist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Velocidad</a:t>
            </a:r>
            <a:r>
              <a:rPr lang="es-AR" sz="1800" b="1" i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aprendizaje por edad</a:t>
            </a:r>
            <a:endParaRPr lang="es-AR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Rapido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93-43C9-8357-AA151FAE82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93-43C9-8357-AA151FAE82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Lento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F93-43C9-8357-AA151FAE8278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93-43C9-8357-AA151FAE827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93-43C9-8357-AA151FAE827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F93-43C9-8357-AA151FAE8278}"/>
              </c:ext>
            </c:extLst>
          </c:dPt>
          <c:cat>
            <c:strRef>
              <c:f>Sheet1!$A$2:$A$5</c:f>
              <c:strCache>
                <c:ptCount val="4"/>
                <c:pt idx="0">
                  <c:v>6 años</c:v>
                </c:pt>
                <c:pt idx="1">
                  <c:v>7 años</c:v>
                </c:pt>
                <c:pt idx="2">
                  <c:v>8 años</c:v>
                </c:pt>
                <c:pt idx="3">
                  <c:v>9 años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93-43C9-8357-AA151FAE8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810632"/>
        <c:axId val="489809648"/>
      </c:barChart>
      <c:catAx>
        <c:axId val="489810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89809648"/>
        <c:crosses val="autoZero"/>
        <c:auto val="1"/>
        <c:lblAlgn val="ctr"/>
        <c:lblOffset val="100"/>
        <c:noMultiLvlLbl val="0"/>
      </c:catAx>
      <c:valAx>
        <c:axId val="48980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89810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698E6-E09B-4DD5-8DC9-EB06874A61B5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55F7C-0241-4E79-8A52-F23E9924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ec.nl/presentaties/downloads%2025ste%20IRT%20workshop/wauters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artner.com/newsroom/id/2994417" TargetMode="External"/><Relationship Id="rId5" Type="http://schemas.openxmlformats.org/officeDocument/2006/relationships/hyperlink" Target="https://www.d2l.com/products/leap/" TargetMode="External"/><Relationship Id="rId4" Type="http://schemas.openxmlformats.org/officeDocument/2006/relationships/hyperlink" Target="http://hackeducation.com/2014/11/04/programmed-instruction-versus-the-programmable-web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“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adaptatividad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es el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‘ajuste de una o más características del entorno de aprendizaje’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Estas acciones adaptativas tienen lugar en tres áreas distintas: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Apariencia/forma: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muestran al alumno las acciones de aprendizaje, como contenido, incorporación de texto, gráficos o videos, etc. </a:t>
            </a:r>
            <a:r>
              <a:rPr lang="es-A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La mayoría de las plataformas adaptativas de hoy día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 denominan “consumo de contenido” y esperan que el conocimiento se adquiera simplemente leyendo el contenido.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Orden/secuencia: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Cómo se ordenan y se bifurcan las acciones de aprendizaje según el progreso del alumno, como las rutas de aprendizaje.</a:t>
            </a:r>
          </a:p>
          <a:p>
            <a:endParaRPr lang="es-A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 hacia el objetivo/dominio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 acciones del sistema que conducen al estudiante hacia el éxito. Esto permite que se realicen cambios según los resultados óptimos de aprendizaje, el grado de dificultad y el creciente nivel de conocimientos o aptitudes del alumno.</a:t>
            </a:r>
          </a:p>
          <a:p>
            <a:endParaRPr lang="es-A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estudiante es único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idea del “aprendizaje personalizado” —y, por extensión, del aprendizaje adaptativo— es ayudar a satisfacer las necesidades del proceso de aprendizaje de cada estudiante. Sin embargo, los alumnos todavía dependen mucho del </a:t>
            </a:r>
            <a:r>
              <a:rPr lang="es-A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la orientación de los profesores para confirmar que han cumplido con los requisitos.</a:t>
            </a: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con la creciente cantidad de alumnos en las clases, esto es difícil de escalar. Aquí es donde la tecnología puede ayudar.</a:t>
            </a: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tecnología adaptativa en la actualidad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 quiere decir que para llegar</a:t>
            </a:r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resultado, hay diferentes caminos y cada uno de nosotros vamos rumbeando por distintos caminos.</a:t>
            </a:r>
          </a:p>
          <a:p>
            <a:r>
              <a:rPr lang="es-A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 que un camino sea el malo y el otro el bueno, quiere decir que cada uno arma su camino a su estilo y ritmo </a:t>
            </a:r>
          </a:p>
          <a:p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 visión: se trata de explorar</a:t>
            </a: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esencia, el aprendizaje adaptativo permite que los alumnos escojan los pasos o las rutas que quieren tomar en lugar de que les sean impuestos. Una tecnología efectiva puede ensamblar y adaptar todo el sistema de gestión del aprendizaje, no solo una parte del contenido por vez.</a:t>
            </a:r>
          </a:p>
          <a:p>
            <a:endParaRPr lang="es-AR" dirty="0"/>
          </a:p>
          <a:p>
            <a:endParaRPr lang="es-AR" strike="sng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s-AR" sz="1200" b="1" i="0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aprendizaje adaptativo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ha convertido en una de las tecnologías más populares en el sector de la educación.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200" b="0" i="0" strike="sng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Canada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 recientemente se refirió al aprendizaje adaptativo como </a:t>
            </a:r>
            <a:r>
              <a:rPr lang="es-AR" sz="1200" b="1" i="1" u="sng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tecnología estratégica que tendrá el mayor impacto en la educación en 2015</a:t>
            </a:r>
            <a:r>
              <a:rPr lang="es-AR" sz="1200" b="0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Semejante expectativa da lugar a distintas percepciones, y hasta genera un poco de confusión, sobre qué es el aprendizaje adaptativo y qué papel cumple en la definición del futuro de la enseñanza y el aprendizaje.</a:t>
            </a:r>
          </a:p>
          <a:p>
            <a:endParaRPr lang="es-AR" strike="sngStrike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55F7C-0241-4E79-8A52-F23E9924EC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8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5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811349" y="782315"/>
            <a:ext cx="1056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</a:t>
            </a:r>
            <a:r>
              <a:rPr lang="es-AR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14" y="1901850"/>
            <a:ext cx="6999515" cy="3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3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6" name="CuadroTexto 5"/>
          <p:cNvSpPr txBox="1"/>
          <p:nvPr/>
        </p:nvSpPr>
        <p:spPr>
          <a:xfrm>
            <a:off x="854087" y="730727"/>
            <a:ext cx="569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2" y="1896457"/>
            <a:ext cx="2902857" cy="2240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86" y="1654057"/>
            <a:ext cx="2151374" cy="1603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940" y="3016779"/>
            <a:ext cx="3076575" cy="3333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7613" y="4640111"/>
            <a:ext cx="1841904" cy="11051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6286" y="4224697"/>
            <a:ext cx="18192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34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2763 4.07407E-6 C 0.40013 4.07407E-6 0.55274 -0.00533 0.55274 -0.00973 L 0.55274 -0.01922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30" y="-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2199 L -0.15508 0.06204 C -0.18659 0.07107 -0.23412 0.07593 -0.28399 0.07593 C -0.34063 0.07593 -0.38607 0.07107 -0.41758 0.06204 L -0.56941 0.02199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2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7" name="CuadroTexto 6"/>
          <p:cNvSpPr txBox="1"/>
          <p:nvPr/>
        </p:nvSpPr>
        <p:spPr>
          <a:xfrm>
            <a:off x="1006368" y="858372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pic>
        <p:nvPicPr>
          <p:cNvPr id="2050" name="Picture 2" descr="Resultado de imagen para base de datos centralizad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090" y="1944915"/>
            <a:ext cx="3893910" cy="38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487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489"/>
          </a:xfrm>
          <a:solidFill>
            <a:srgbClr val="660066"/>
          </a:solidFill>
        </p:spPr>
      </p:pic>
      <p:sp>
        <p:nvSpPr>
          <p:cNvPr id="13" name="CuadroTexto 12"/>
          <p:cNvSpPr txBox="1"/>
          <p:nvPr/>
        </p:nvSpPr>
        <p:spPr>
          <a:xfrm>
            <a:off x="977340" y="852231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8441928"/>
              </p:ext>
            </p:extLst>
          </p:nvPr>
        </p:nvGraphicFramePr>
        <p:xfrm>
          <a:off x="1406217" y="2695264"/>
          <a:ext cx="3403842" cy="249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705688003"/>
              </p:ext>
            </p:extLst>
          </p:nvPr>
        </p:nvGraphicFramePr>
        <p:xfrm>
          <a:off x="6216275" y="2121408"/>
          <a:ext cx="5230368" cy="4071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13589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8" grpId="0">
        <p:bldAsOne/>
      </p:bldGraphic>
      <p:bldGraphic spid="11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7401098" y="1598286"/>
            <a:ext cx="2621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Desarrollo de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capacidades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401098" y="3212686"/>
            <a:ext cx="26035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Seguimiento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personalizado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401637" y="4951657"/>
            <a:ext cx="33666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Desactualización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de contenidos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135549" y="4951657"/>
            <a:ext cx="35321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Ayuda al docente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la planificación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412239" y="371143"/>
            <a:ext cx="25950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60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Beneficios</a:t>
            </a:r>
            <a:endParaRPr lang="es-AR" sz="6000" dirty="0">
              <a:solidFill>
                <a:schemeClr val="tx1">
                  <a:lumMod val="75000"/>
                  <a:lumOff val="2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9" name="CuadroTexto 4"/>
          <p:cNvSpPr txBox="1"/>
          <p:nvPr/>
        </p:nvSpPr>
        <p:spPr>
          <a:xfrm>
            <a:off x="1305336" y="1936841"/>
            <a:ext cx="325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Bajo rendimiento</a:t>
            </a:r>
          </a:p>
        </p:txBody>
      </p:sp>
      <p:sp>
        <p:nvSpPr>
          <p:cNvPr id="10" name="CuadroTexto 5"/>
          <p:cNvSpPr txBox="1"/>
          <p:nvPr/>
        </p:nvSpPr>
        <p:spPr>
          <a:xfrm>
            <a:off x="1613352" y="3212686"/>
            <a:ext cx="29431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Focalización </a:t>
            </a:r>
          </a:p>
          <a:p>
            <a:r>
              <a:rPr lang="es-A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en el docente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135937" y="3563504"/>
            <a:ext cx="1264263" cy="74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ight Arrow 14"/>
          <p:cNvSpPr/>
          <p:nvPr/>
        </p:nvSpPr>
        <p:spPr>
          <a:xfrm>
            <a:off x="5135938" y="5302475"/>
            <a:ext cx="1264263" cy="74491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ight Arrow 15"/>
          <p:cNvSpPr/>
          <p:nvPr/>
        </p:nvSpPr>
        <p:spPr>
          <a:xfrm>
            <a:off x="5135936" y="1949105"/>
            <a:ext cx="1264263" cy="74491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491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  <p:bldP spid="6" grpId="0"/>
      <p:bldP spid="7" grpId="0"/>
      <p:bldP spid="13" grpId="0"/>
      <p:bldP spid="13" grpId="1"/>
      <p:bldP spid="14" grpId="0"/>
      <p:bldP spid="9" grpId="0"/>
      <p:bldP spid="10" grpId="0"/>
      <p:bldP spid="12" grpId="0" animBg="1"/>
      <p:bldP spid="15" grpId="0" animBg="1"/>
      <p:bldP spid="15" grpId="1" animBg="1"/>
      <p:bldP spid="1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827" cy="6858000"/>
          </a:xfrm>
          <a:prstGeom prst="rect">
            <a:avLst/>
          </a:prstGeom>
        </p:spPr>
      </p:pic>
      <p:pic>
        <p:nvPicPr>
          <p:cNvPr id="4100" name="Picture 4" descr="Resultado de imagen para goog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60" y="1524000"/>
            <a:ext cx="83915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50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" y="0"/>
            <a:ext cx="12197827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36" y="3576282"/>
            <a:ext cx="2584955" cy="2305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02" y="3554214"/>
            <a:ext cx="2603616" cy="2349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529" y="3526727"/>
            <a:ext cx="2621600" cy="23493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7219" y="3562153"/>
            <a:ext cx="2628858" cy="24230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78512" y="1146177"/>
            <a:ext cx="7649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AR" sz="5400" b="1" i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El aprendizaje es un proceso complejo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3835" y="2284285"/>
            <a:ext cx="151836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</a:t>
            </a:r>
          </a:p>
          <a:p>
            <a:pPr algn="ctr"/>
            <a:r>
              <a:rPr lang="en-US" sz="3200" b="1" dirty="0">
                <a:ln w="0"/>
                <a:solidFill>
                  <a:srgbClr val="59108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42614" y="2292581"/>
            <a:ext cx="16519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Ayuda</a:t>
            </a:r>
            <a:r>
              <a:rPr lang="en-US" sz="3200" b="1" cap="none" spc="0" dirty="0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al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3D953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alumno</a:t>
            </a:r>
            <a:endParaRPr lang="en-US" sz="3200" b="1" cap="none" spc="0" dirty="0">
              <a:ln w="0"/>
              <a:solidFill>
                <a:srgbClr val="3D953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44902" y="2292581"/>
            <a:ext cx="231685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 y </a:t>
            </a:r>
          </a:p>
          <a:p>
            <a:pPr algn="ctr"/>
            <a:r>
              <a:rPr lang="en-US" sz="3200" b="1" cap="none" spc="0" dirty="0" err="1">
                <a:ln w="0"/>
                <a:solidFill>
                  <a:srgbClr val="E7A021"/>
                </a:solidFill>
                <a:effectLst>
                  <a:glow rad="101600">
                    <a:srgbClr val="C00000">
                      <a:alpha val="6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Seguimiento</a:t>
            </a:r>
            <a:endParaRPr lang="en-US" sz="3200" b="1" cap="none" spc="0" dirty="0">
              <a:ln w="0"/>
              <a:solidFill>
                <a:srgbClr val="E7A021"/>
              </a:solidFill>
              <a:effectLst>
                <a:glow rad="101600">
                  <a:srgbClr val="C00000">
                    <a:alpha val="60000"/>
                  </a:srgb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499025" y="2284285"/>
            <a:ext cx="230524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</a:t>
            </a:r>
            <a:r>
              <a:rPr lang="en-US" sz="3200" b="1" cap="none" spc="0" dirty="0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3200" b="1" dirty="0" err="1">
                <a:ln w="0"/>
                <a:solidFill>
                  <a:srgbClr val="488FD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Adaptativo</a:t>
            </a:r>
            <a:endParaRPr lang="en-US" sz="3200" b="1" cap="none" spc="0" dirty="0">
              <a:ln w="0"/>
              <a:solidFill>
                <a:srgbClr val="488FD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971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82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25240" y="2936854"/>
            <a:ext cx="409955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57583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827" cy="6858000"/>
          </a:xfrm>
          <a:prstGeom prst="rect">
            <a:avLst/>
          </a:prstGeom>
        </p:spPr>
      </p:pic>
      <p:pic>
        <p:nvPicPr>
          <p:cNvPr id="4" name="Picture 2" descr="http://www.fmcu.com.ar/imagenes/gracias-cuentos-infanti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4" y="2564719"/>
            <a:ext cx="76200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61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" y="3625917"/>
            <a:ext cx="2259330" cy="23782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3485398"/>
            <a:ext cx="2276666" cy="23964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2" y="3625917"/>
            <a:ext cx="2259329" cy="23782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80" y="3490612"/>
            <a:ext cx="2521363" cy="26540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8" y="3117156"/>
            <a:ext cx="2471787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910490" y="2662500"/>
            <a:ext cx="19720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Actualidad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1459877"/>
            <a:ext cx="32351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31458" y="2082762"/>
            <a:ext cx="15359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Solución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231458" y="3188015"/>
            <a:ext cx="27991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Nuestro producto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774074" y="4498205"/>
            <a:ext cx="17139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Beneficios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25281" y="3875320"/>
            <a:ext cx="25571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Características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231458" y="5028106"/>
            <a:ext cx="13069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dirty="0">
                <a:solidFill>
                  <a:schemeClr val="bg1"/>
                </a:solidFill>
                <a:latin typeface="Brush Script MT" panose="03060802040406070304" pitchFamily="66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552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82382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Image" r:id="rId3" imgW="16253640" imgH="9142560" progId="Photoshop.Image.13">
                  <p:embed/>
                </p:oleObj>
              </mc:Choice>
              <mc:Fallback>
                <p:oleObj name="Image" r:id="rId3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15257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" y="3340431"/>
            <a:ext cx="10858174" cy="885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638254" y="3332961"/>
            <a:ext cx="523189" cy="952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261654" y="3292827"/>
            <a:ext cx="523189" cy="952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4" y="3642159"/>
            <a:ext cx="1044035" cy="9184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2" y="3602025"/>
            <a:ext cx="952752" cy="8381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2" y="1517295"/>
            <a:ext cx="1290781" cy="182313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08" y="1912630"/>
            <a:ext cx="1245880" cy="10956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6" y="3312526"/>
            <a:ext cx="6684809" cy="130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5326" y="3303849"/>
            <a:ext cx="539261" cy="1373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8888" y="3319921"/>
            <a:ext cx="539261" cy="1373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84" y="3520191"/>
            <a:ext cx="1100743" cy="9683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928" y="3417853"/>
            <a:ext cx="1301740" cy="11451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33" y="1230480"/>
            <a:ext cx="2150084" cy="215008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5" y="1509513"/>
            <a:ext cx="2697589" cy="165789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38434" y="540817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bg1"/>
                </a:solidFill>
                <a:latin typeface="Brush Script MT" panose="03060802040406070304" pitchFamily="66" charset="0"/>
              </a:rPr>
              <a:t>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2190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12"/>
            <a:ext cx="12192000" cy="6839489"/>
          </a:xfr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5" y="1715911"/>
            <a:ext cx="2520045" cy="9800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77" y="3729024"/>
            <a:ext cx="1536195" cy="18288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" y="3059289"/>
            <a:ext cx="11601504" cy="1582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9445" y="3027354"/>
            <a:ext cx="539261" cy="137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95312" y="3051507"/>
            <a:ext cx="539261" cy="1373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25" y="1580443"/>
            <a:ext cx="1555176" cy="11219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4500" y="3049932"/>
            <a:ext cx="539261" cy="1373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21" y="1705378"/>
            <a:ext cx="1121024" cy="11210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87" y="4097861"/>
            <a:ext cx="1536195" cy="18288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78" y="4109262"/>
            <a:ext cx="1536195" cy="182880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59" y="3315200"/>
            <a:ext cx="2041046" cy="20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56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681989" y="585972"/>
            <a:ext cx="5798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Aprendizaje Adaptativo!!!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14" y="2224031"/>
            <a:ext cx="2829377" cy="28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5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"/>
            <a:ext cx="12192000" cy="6839489"/>
          </a:xfrm>
        </p:spPr>
      </p:pic>
      <p:sp>
        <p:nvSpPr>
          <p:cNvPr id="5" name="CuadroTexto 4"/>
          <p:cNvSpPr txBox="1"/>
          <p:nvPr/>
        </p:nvSpPr>
        <p:spPr>
          <a:xfrm>
            <a:off x="1271054" y="1695919"/>
            <a:ext cx="10638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Aprendiendo del alumno y selección inteligente.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1458" y="2648309"/>
            <a:ext cx="468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Contenido Agnóstico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09568" y="3590163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Centralización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209568" y="4485157"/>
            <a:ext cx="5238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Generación de métricas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58195" y="538005"/>
            <a:ext cx="3781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Características:</a:t>
            </a:r>
          </a:p>
        </p:txBody>
      </p:sp>
    </p:spTree>
    <p:extLst>
      <p:ext uri="{BB962C8B-B14F-4D97-AF65-F5344CB8AC3E}">
        <p14:creationId xmlns:p14="http://schemas.microsoft.com/office/powerpoint/2010/main" val="3068328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11806</TotalTime>
  <Words>114</Words>
  <Application>Microsoft Office PowerPoint</Application>
  <PresentationFormat>Widescreen</PresentationFormat>
  <Paragraphs>68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Arabic Typesetting</vt:lpstr>
      <vt:lpstr>Arial</vt:lpstr>
      <vt:lpstr>Brush Script MT</vt:lpstr>
      <vt:lpstr>Calibri</vt:lpstr>
      <vt:lpstr>Calibri Light</vt:lpstr>
      <vt:lpstr>Tema de Office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jonatan Ivan</dc:creator>
  <cp:lastModifiedBy>MONTANIEZ, CINTHIA [AG-Contractor/5000]</cp:lastModifiedBy>
  <cp:revision>79</cp:revision>
  <dcterms:created xsi:type="dcterms:W3CDTF">2016-08-19T22:16:22Z</dcterms:created>
  <dcterms:modified xsi:type="dcterms:W3CDTF">2016-09-02T00:24:11Z</dcterms:modified>
</cp:coreProperties>
</file>